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65" r:id="rId5"/>
    <p:sldId id="266" r:id="rId6"/>
    <p:sldId id="259" r:id="rId7"/>
    <p:sldId id="262" r:id="rId8"/>
    <p:sldId id="261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0000CC"/>
    <a:srgbClr val="0066FF"/>
    <a:srgbClr val="FF9900"/>
    <a:srgbClr val="FF66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4" autoAdjust="0"/>
  </p:normalViewPr>
  <p:slideViewPr>
    <p:cSldViewPr>
      <p:cViewPr>
        <p:scale>
          <a:sx n="77" d="100"/>
          <a:sy n="77" d="100"/>
        </p:scale>
        <p:origin x="-174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25950277127523"/>
          <c:y val="0.20962522602188918"/>
          <c:w val="0.4618555735258334"/>
          <c:h val="0.66044247676548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0290247020726599"/>
                  <c:y val="-0.16000994562235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21578618289137E-2"/>
                  <c:y val="-0.3722263266138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379013970156041"/>
                  <c:y val="6.127872559115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766370839050147E-2"/>
                  <c:y val="0.14037732512201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8098211036143223E-2"/>
                  <c:y val="4.777369240262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Моложе 20 - 10%</c:v>
                </c:pt>
                <c:pt idx="1">
                  <c:v>20 - 30 лет   - 35%</c:v>
                </c:pt>
                <c:pt idx="2">
                  <c:v>30 - 40 лет   - 30%</c:v>
                </c:pt>
                <c:pt idx="3">
                  <c:v>40 - 50 лет   - 16%</c:v>
                </c:pt>
                <c:pt idx="4">
                  <c:v>Старше 50   - 9%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0.35000000000000031</c:v>
                </c:pt>
                <c:pt idx="2">
                  <c:v>0.30000000000000032</c:v>
                </c:pt>
                <c:pt idx="3">
                  <c:v>0.16000000000000014</c:v>
                </c:pt>
                <c:pt idx="4">
                  <c:v>9.0000000000000066E-2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8.7156085140351267E-2"/>
          <c:y val="6.3864397485738883E-2"/>
          <c:w val="0.37048032326399893"/>
          <c:h val="0.89679182367153887"/>
        </c:manualLayout>
      </c:layout>
      <c:overlay val="0"/>
      <c:txPr>
        <a:bodyPr/>
        <a:lstStyle/>
        <a:p>
          <a:pPr>
            <a:defRPr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56941836831117"/>
          <c:y val="0.22335451720372768"/>
          <c:w val="0.65555887313250272"/>
          <c:h val="0.697561440274337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55179291105284989"/>
                  <c:y val="-8.0807515226172747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333285954808638"/>
                  <c:y val="1.61615030452345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0.18000000000000024</c:v>
                </c:pt>
                <c:pt idx="1">
                  <c:v>0.82000000000000062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0.82000000000000062</c:v>
                </c:pt>
                <c:pt idx="1">
                  <c:v>0.18000000000000024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10496"/>
        <c:axId val="22237568"/>
      </c:barChart>
      <c:catAx>
        <c:axId val="2201049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22237568"/>
        <c:crosses val="autoZero"/>
        <c:auto val="1"/>
        <c:lblAlgn val="ctr"/>
        <c:lblOffset val="100"/>
        <c:noMultiLvlLbl val="0"/>
      </c:catAx>
      <c:valAx>
        <c:axId val="222375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2010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828651839114292"/>
          <c:y val="0.14375000000000004"/>
          <c:w val="0.47764278379342667"/>
          <c:h val="0.728125000000003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10DA00"/>
              </a:solidFill>
              <a:ln>
                <a:solidFill>
                  <a:srgbClr val="10E200"/>
                </a:solidFill>
              </a:ln>
            </c:spPr>
          </c:dPt>
          <c:dLbls>
            <c:dLbl>
              <c:idx val="0"/>
              <c:layout>
                <c:manualLayout>
                  <c:x val="5.1114729506567966E-2"/>
                  <c:y val="-0.12808956692913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146386987589211E-2"/>
                  <c:y val="-8.604773622047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Высшее и ученая степень - 4%</c:v>
                </c:pt>
                <c:pt idx="1">
                  <c:v>Высшее - 60%</c:v>
                </c:pt>
                <c:pt idx="2">
                  <c:v>Неполное высшее - 10%</c:v>
                </c:pt>
                <c:pt idx="3">
                  <c:v>Среднее специальное - 19%</c:v>
                </c:pt>
                <c:pt idx="4">
                  <c:v>Среднее - 6%</c:v>
                </c:pt>
                <c:pt idx="5">
                  <c:v>Неполное среднее - 1%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4.0000000000000112E-2</c:v>
                </c:pt>
                <c:pt idx="1">
                  <c:v>0.60000000000000064</c:v>
                </c:pt>
                <c:pt idx="2">
                  <c:v>0.1</c:v>
                </c:pt>
                <c:pt idx="3">
                  <c:v>0.19000000000000039</c:v>
                </c:pt>
                <c:pt idx="4">
                  <c:v>6.0000000000000192E-2</c:v>
                </c:pt>
                <c:pt idx="5">
                  <c:v>1.0000000000000045E-2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250000000000006E-2"/>
          <c:y val="0.17180856299212599"/>
          <c:w val="0.44526715142370349"/>
          <c:h val="0.65638287401574802"/>
        </c:manualLayout>
      </c:layout>
      <c:overlay val="0"/>
      <c:txPr>
        <a:bodyPr/>
        <a:lstStyle/>
        <a:p>
          <a:pPr>
            <a:defRPr sz="1600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-0.13466096031471333"/>
                  <c:y val="4.4078073956131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12238391519953"/>
                  <c:y val="-0.18572201938122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164757585332071"/>
                  <c:y val="-0.29204541000587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7AFC4-22DE-4CF0-A20B-53F8A9D1B185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67DC913-E8A4-4B55-A342-F627061CEDC7}">
      <dgm:prSet phldrT="[Текст]" custT="1"/>
      <dgm:spPr/>
      <dgm:t>
        <a:bodyPr/>
        <a:lstStyle/>
        <a:p>
          <a:pPr>
            <a:lnSpc>
              <a:spcPts val="2000"/>
            </a:lnSpc>
          </a:pPr>
          <a:r>
            <a:rPr lang="ru-RU" sz="2000" b="1" dirty="0" smtClean="0"/>
            <a:t>Узнают о</a:t>
          </a:r>
          <a:endParaRPr lang="en-US" sz="2000" b="1" dirty="0" smtClean="0"/>
        </a:p>
        <a:p>
          <a:pPr>
            <a:lnSpc>
              <a:spcPts val="2000"/>
            </a:lnSpc>
          </a:pPr>
          <a:r>
            <a:rPr lang="ru-RU" sz="2000" b="1" dirty="0" smtClean="0"/>
            <a:t> компаниях,</a:t>
          </a:r>
        </a:p>
        <a:p>
          <a:pPr>
            <a:lnSpc>
              <a:spcPts val="2000"/>
            </a:lnSpc>
          </a:pPr>
          <a:r>
            <a:rPr lang="ru-RU" sz="2000" b="1" dirty="0" smtClean="0"/>
            <a:t>товарах, услугах</a:t>
          </a:r>
          <a:endParaRPr lang="ru-RU" sz="2000" dirty="0"/>
        </a:p>
      </dgm:t>
    </dgm:pt>
    <dgm:pt modelId="{B20BDF47-DF8F-4B08-9D45-A341C543E774}" type="parTrans" cxnId="{A08FF3D4-6204-427E-8BEA-3F43FA25BECE}">
      <dgm:prSet/>
      <dgm:spPr/>
      <dgm:t>
        <a:bodyPr/>
        <a:lstStyle/>
        <a:p>
          <a:endParaRPr lang="ru-RU"/>
        </a:p>
      </dgm:t>
    </dgm:pt>
    <dgm:pt modelId="{6E53C24A-258D-46AE-A505-6DA99D43F504}" type="sibTrans" cxnId="{A08FF3D4-6204-427E-8BEA-3F43FA25BECE}">
      <dgm:prSet/>
      <dgm:spPr/>
      <dgm:t>
        <a:bodyPr/>
        <a:lstStyle/>
        <a:p>
          <a:endParaRPr lang="ru-RU"/>
        </a:p>
      </dgm:t>
    </dgm:pt>
    <dgm:pt modelId="{8D0933A2-60C7-44BF-A4E3-A5A29DC1678D}">
      <dgm:prSet phldrT="[Текст]" custT="1"/>
      <dgm:spPr/>
      <dgm:t>
        <a:bodyPr/>
        <a:lstStyle/>
        <a:p>
          <a:r>
            <a:rPr lang="ru-RU" sz="2000" b="1" dirty="0" smtClean="0"/>
            <a:t>Узнают информацию</a:t>
          </a:r>
          <a:endParaRPr lang="ru-RU" sz="2000" b="1" dirty="0"/>
        </a:p>
      </dgm:t>
    </dgm:pt>
    <dgm:pt modelId="{943695B7-C978-4F90-AE02-42399D34FBC9}" type="parTrans" cxnId="{C03769A5-8442-42A3-9F4D-196B305DE162}">
      <dgm:prSet/>
      <dgm:spPr/>
      <dgm:t>
        <a:bodyPr/>
        <a:lstStyle/>
        <a:p>
          <a:endParaRPr lang="ru-RU"/>
        </a:p>
      </dgm:t>
    </dgm:pt>
    <dgm:pt modelId="{FE1976F8-A829-48DA-AFE9-D45C6DE5A78A}" type="sibTrans" cxnId="{C03769A5-8442-42A3-9F4D-196B305DE162}">
      <dgm:prSet/>
      <dgm:spPr/>
      <dgm:t>
        <a:bodyPr/>
        <a:lstStyle/>
        <a:p>
          <a:endParaRPr lang="ru-RU"/>
        </a:p>
      </dgm:t>
    </dgm:pt>
    <dgm:pt modelId="{60E326B2-48AB-40F2-984D-6129F192AF55}">
      <dgm:prSet phldrT="[Текст]" custT="1"/>
      <dgm:spPr/>
      <dgm:t>
        <a:bodyPr/>
        <a:lstStyle/>
        <a:p>
          <a:r>
            <a:rPr lang="ru-RU" sz="2400" b="1" dirty="0" smtClean="0"/>
            <a:t>Используют сервисы сайта</a:t>
          </a:r>
          <a:endParaRPr lang="ru-RU" sz="2400" b="1" dirty="0"/>
        </a:p>
      </dgm:t>
    </dgm:pt>
    <dgm:pt modelId="{37FFD71A-4F51-4469-A8C7-56ED06DAD6AC}" type="parTrans" cxnId="{5FAE4E5C-AFBB-4907-A136-E9D3D45F3F5A}">
      <dgm:prSet/>
      <dgm:spPr/>
      <dgm:t>
        <a:bodyPr/>
        <a:lstStyle/>
        <a:p>
          <a:endParaRPr lang="ru-RU"/>
        </a:p>
      </dgm:t>
    </dgm:pt>
    <dgm:pt modelId="{54441CAE-146F-4B1D-A83B-104515470F0B}" type="sibTrans" cxnId="{5FAE4E5C-AFBB-4907-A136-E9D3D45F3F5A}">
      <dgm:prSet/>
      <dgm:spPr/>
      <dgm:t>
        <a:bodyPr/>
        <a:lstStyle/>
        <a:p>
          <a:endParaRPr lang="ru-RU"/>
        </a:p>
      </dgm:t>
    </dgm:pt>
    <dgm:pt modelId="{806B6061-4CF2-4093-8EE5-CF3F03486910}">
      <dgm:prSet phldrT="[Текст]" custT="1"/>
      <dgm:spPr/>
      <dgm:t>
        <a:bodyPr/>
        <a:lstStyle/>
        <a:p>
          <a:r>
            <a:rPr lang="ru-RU" sz="2400" b="1" dirty="0" smtClean="0"/>
            <a:t>Выбирают клиники</a:t>
          </a:r>
          <a:endParaRPr lang="ru-RU" sz="2400" b="1" dirty="0"/>
        </a:p>
      </dgm:t>
    </dgm:pt>
    <dgm:pt modelId="{59347A56-CF33-4039-A33A-1EE8AAC16175}" type="parTrans" cxnId="{376F220C-AA08-4525-BD1A-2DA98D7C82F1}">
      <dgm:prSet/>
      <dgm:spPr/>
      <dgm:t>
        <a:bodyPr/>
        <a:lstStyle/>
        <a:p>
          <a:endParaRPr lang="ru-RU"/>
        </a:p>
      </dgm:t>
    </dgm:pt>
    <dgm:pt modelId="{9E53959B-FEF5-4C51-A768-D91A1AE39035}" type="sibTrans" cxnId="{376F220C-AA08-4525-BD1A-2DA98D7C82F1}">
      <dgm:prSet/>
      <dgm:spPr/>
      <dgm:t>
        <a:bodyPr/>
        <a:lstStyle/>
        <a:p>
          <a:endParaRPr lang="ru-RU"/>
        </a:p>
      </dgm:t>
    </dgm:pt>
    <dgm:pt modelId="{4E985AA2-697C-418B-AFC0-DF9DE89B081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/>
            <a:t>Общаются</a:t>
          </a:r>
          <a:endParaRPr lang="ru-RU" sz="2400" b="1" dirty="0"/>
        </a:p>
      </dgm:t>
    </dgm:pt>
    <dgm:pt modelId="{288D91A8-8F1F-4FB7-AFA8-8F5E92763006}" type="parTrans" cxnId="{FAAEAA04-A097-4A72-B2F6-528149E9010C}">
      <dgm:prSet/>
      <dgm:spPr/>
      <dgm:t>
        <a:bodyPr/>
        <a:lstStyle/>
        <a:p>
          <a:endParaRPr lang="ru-RU"/>
        </a:p>
      </dgm:t>
    </dgm:pt>
    <dgm:pt modelId="{9BF2B379-A9B5-49BC-8F52-4F916C996940}" type="sibTrans" cxnId="{FAAEAA04-A097-4A72-B2F6-528149E9010C}">
      <dgm:prSet/>
      <dgm:spPr/>
      <dgm:t>
        <a:bodyPr/>
        <a:lstStyle/>
        <a:p>
          <a:endParaRPr lang="ru-RU"/>
        </a:p>
      </dgm:t>
    </dgm:pt>
    <dgm:pt modelId="{B4BDD422-99FA-4676-B235-F482DC6A8396}">
      <dgm:prSet phldrT="[Текст]" custT="1"/>
      <dgm:spPr/>
      <dgm:t>
        <a:bodyPr/>
        <a:lstStyle/>
        <a:p>
          <a:r>
            <a:rPr lang="ru-RU" sz="2000" b="1" dirty="0" smtClean="0"/>
            <a:t>Получают консультации</a:t>
          </a:r>
          <a:endParaRPr lang="ru-RU" sz="2000" b="1" dirty="0"/>
        </a:p>
      </dgm:t>
    </dgm:pt>
    <dgm:pt modelId="{575E8775-BA50-47C1-ABE7-A21E43A67C3A}" type="parTrans" cxnId="{6B4E8867-1292-4EBD-BD73-1FD693E000EB}">
      <dgm:prSet/>
      <dgm:spPr/>
      <dgm:t>
        <a:bodyPr/>
        <a:lstStyle/>
        <a:p>
          <a:endParaRPr lang="ru-RU"/>
        </a:p>
      </dgm:t>
    </dgm:pt>
    <dgm:pt modelId="{C5344E0C-61ED-4225-B6AA-DA3A50791E68}" type="sibTrans" cxnId="{6B4E8867-1292-4EBD-BD73-1FD693E000EB}">
      <dgm:prSet/>
      <dgm:spPr/>
      <dgm:t>
        <a:bodyPr/>
        <a:lstStyle/>
        <a:p>
          <a:endParaRPr lang="ru-RU"/>
        </a:p>
      </dgm:t>
    </dgm:pt>
    <dgm:pt modelId="{6959D15A-D736-45EB-88D4-BDDB868702EF}" type="pres">
      <dgm:prSet presAssocID="{C2E7AFC4-22DE-4CF0-A20B-53F8A9D1B1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23E32-CB82-4796-9750-ABBB2444A55A}" type="pres">
      <dgm:prSet presAssocID="{167DC913-E8A4-4B55-A342-F627061CEDC7}" presName="node" presStyleLbl="node1" presStyleIdx="0" presStyleCnt="6" custScaleX="162741" custScaleY="127858" custRadScaleRad="74539" custRadScaleInc="164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9AB1697-55BC-4D2C-8A52-F6EACBC6F7A3}" type="pres">
      <dgm:prSet presAssocID="{6E53C24A-258D-46AE-A505-6DA99D43F504}" presName="sibTrans" presStyleLbl="sibTrans2D1" presStyleIdx="0" presStyleCnt="6" custScaleX="152781" custScaleY="109585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1A09E983-5B2E-44BE-8E80-D5944A646BB1}" type="pres">
      <dgm:prSet presAssocID="{6E53C24A-258D-46AE-A505-6DA99D43F50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C52E701-9AB9-4207-AE92-4288E13A9438}" type="pres">
      <dgm:prSet presAssocID="{B4BDD422-99FA-4676-B235-F482DC6A8396}" presName="node" presStyleLbl="node1" presStyleIdx="1" presStyleCnt="6" custScaleX="155262" custScaleY="121527" custRadScaleRad="165101" custRadScaleInc="126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2B29BB-7F89-44FC-BAF4-18FE21933B24}" type="pres">
      <dgm:prSet presAssocID="{C5344E0C-61ED-4225-B6AA-DA3A50791E68}" presName="sibTrans" presStyleLbl="sibTrans2D1" presStyleIdx="1" presStyleCnt="6" custScaleX="179387" custScaleY="143581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B8D51FCA-C719-49E8-918B-9A694E278EAF}" type="pres">
      <dgm:prSet presAssocID="{C5344E0C-61ED-4225-B6AA-DA3A50791E6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E0C0F01-CA77-4155-83A5-B85E2036FB68}" type="pres">
      <dgm:prSet presAssocID="{8D0933A2-60C7-44BF-A4E3-A5A29DC1678D}" presName="node" presStyleLbl="node1" presStyleIdx="2" presStyleCnt="6" custScaleX="160254" custScaleY="129252" custRadScaleRad="155747" custRadScaleInc="-488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AEDB355-095A-40A6-AC41-8973FA83AFFE}" type="pres">
      <dgm:prSet presAssocID="{FE1976F8-A829-48DA-AFE9-D45C6DE5A78A}" presName="sibTrans" presStyleLbl="sibTrans2D1" presStyleIdx="2" presStyleCnt="6" custScaleX="186085" custScaleY="11810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1641A883-9B6E-47B9-BE5C-8ECE23DD9639}" type="pres">
      <dgm:prSet presAssocID="{FE1976F8-A829-48DA-AFE9-D45C6DE5A78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E609DF2-A737-4D5F-AF84-A032B9DC32C5}" type="pres">
      <dgm:prSet presAssocID="{60E326B2-48AB-40F2-984D-6129F192AF55}" presName="node" presStyleLbl="node1" presStyleIdx="3" presStyleCnt="6" custScaleX="170660" custScaleY="131281" custRadScaleRad="44510" custRadScaleInc="-530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FCC9A86-05CD-41FF-AC74-17115DB6982F}" type="pres">
      <dgm:prSet presAssocID="{54441CAE-146F-4B1D-A83B-104515470F0B}" presName="sibTrans" presStyleLbl="sibTrans2D1" presStyleIdx="3" presStyleCnt="6" custScaleX="129837" custScaleY="109056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0433C9F8-8C6A-4850-BFB1-E5C7655E59F0}" type="pres">
      <dgm:prSet presAssocID="{54441CAE-146F-4B1D-A83B-104515470F0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48B422B-1361-48FC-B66D-77A5676AE261}" type="pres">
      <dgm:prSet presAssocID="{806B6061-4CF2-4093-8EE5-CF3F03486910}" presName="node" presStyleLbl="node1" presStyleIdx="4" presStyleCnt="6" custScaleX="165261" custScaleY="128386" custRadScaleRad="140086" custRadScaleInc="401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20E4500-3231-49EF-9B50-87158A0D20EB}" type="pres">
      <dgm:prSet presAssocID="{9E53959B-FEF5-4C51-A768-D91A1AE39035}" presName="sibTrans" presStyleLbl="sibTrans2D1" presStyleIdx="4" presStyleCnt="6" custScaleX="151882" custScaleY="132078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494CB812-F883-44F7-8D46-46EDD8855DFD}" type="pres">
      <dgm:prSet presAssocID="{9E53959B-FEF5-4C51-A768-D91A1AE3903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5A745AF-6D59-4DF9-9BFD-1A23836B67FD}" type="pres">
      <dgm:prSet presAssocID="{4E985AA2-697C-418B-AFC0-DF9DE89B0816}" presName="node" presStyleLbl="node1" presStyleIdx="5" presStyleCnt="6" custScaleX="160287" custScaleY="128068" custRadScaleRad="150060" custRadScaleInc="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7992927-2B27-448A-85B1-7BA85DF49001}" type="pres">
      <dgm:prSet presAssocID="{9BF2B379-A9B5-49BC-8F52-4F916C996940}" presName="sibTrans" presStyleLbl="sibTrans2D1" presStyleIdx="5" presStyleCnt="6" custScaleX="165181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C878043B-C77B-42E5-BC97-DC726C092DB6}" type="pres">
      <dgm:prSet presAssocID="{9BF2B379-A9B5-49BC-8F52-4F916C996940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C247A09-E5F1-45AB-BC5B-AB6145630D6C}" type="presOf" srcId="{C2E7AFC4-22DE-4CF0-A20B-53F8A9D1B185}" destId="{6959D15A-D736-45EB-88D4-BDDB868702EF}" srcOrd="0" destOrd="0" presId="urn:microsoft.com/office/officeart/2005/8/layout/cycle2"/>
    <dgm:cxn modelId="{5FAE4E5C-AFBB-4907-A136-E9D3D45F3F5A}" srcId="{C2E7AFC4-22DE-4CF0-A20B-53F8A9D1B185}" destId="{60E326B2-48AB-40F2-984D-6129F192AF55}" srcOrd="3" destOrd="0" parTransId="{37FFD71A-4F51-4469-A8C7-56ED06DAD6AC}" sibTransId="{54441CAE-146F-4B1D-A83B-104515470F0B}"/>
    <dgm:cxn modelId="{9A14BECA-40DD-40E5-897B-12BF849BEEB4}" type="presOf" srcId="{9E53959B-FEF5-4C51-A768-D91A1AE39035}" destId="{A20E4500-3231-49EF-9B50-87158A0D20EB}" srcOrd="0" destOrd="0" presId="urn:microsoft.com/office/officeart/2005/8/layout/cycle2"/>
    <dgm:cxn modelId="{F7F1C624-5C53-4507-BB7B-D13DDA00EB62}" type="presOf" srcId="{806B6061-4CF2-4093-8EE5-CF3F03486910}" destId="{348B422B-1361-48FC-B66D-77A5676AE261}" srcOrd="0" destOrd="0" presId="urn:microsoft.com/office/officeart/2005/8/layout/cycle2"/>
    <dgm:cxn modelId="{E61707B1-CAD9-404D-B3CD-AE9348F19F64}" type="presOf" srcId="{60E326B2-48AB-40F2-984D-6129F192AF55}" destId="{2E609DF2-A737-4D5F-AF84-A032B9DC32C5}" srcOrd="0" destOrd="0" presId="urn:microsoft.com/office/officeart/2005/8/layout/cycle2"/>
    <dgm:cxn modelId="{A08FF3D4-6204-427E-8BEA-3F43FA25BECE}" srcId="{C2E7AFC4-22DE-4CF0-A20B-53F8A9D1B185}" destId="{167DC913-E8A4-4B55-A342-F627061CEDC7}" srcOrd="0" destOrd="0" parTransId="{B20BDF47-DF8F-4B08-9D45-A341C543E774}" sibTransId="{6E53C24A-258D-46AE-A505-6DA99D43F504}"/>
    <dgm:cxn modelId="{7FAD56A3-0CEF-4EAB-8AC5-03A7608407BA}" type="presOf" srcId="{4E985AA2-697C-418B-AFC0-DF9DE89B0816}" destId="{E5A745AF-6D59-4DF9-9BFD-1A23836B67FD}" srcOrd="0" destOrd="0" presId="urn:microsoft.com/office/officeart/2005/8/layout/cycle2"/>
    <dgm:cxn modelId="{32F26BDC-D420-491F-9965-0E8150A0E0B7}" type="presOf" srcId="{54441CAE-146F-4B1D-A83B-104515470F0B}" destId="{DFCC9A86-05CD-41FF-AC74-17115DB6982F}" srcOrd="0" destOrd="0" presId="urn:microsoft.com/office/officeart/2005/8/layout/cycle2"/>
    <dgm:cxn modelId="{C03769A5-8442-42A3-9F4D-196B305DE162}" srcId="{C2E7AFC4-22DE-4CF0-A20B-53F8A9D1B185}" destId="{8D0933A2-60C7-44BF-A4E3-A5A29DC1678D}" srcOrd="2" destOrd="0" parTransId="{943695B7-C978-4F90-AE02-42399D34FBC9}" sibTransId="{FE1976F8-A829-48DA-AFE9-D45C6DE5A78A}"/>
    <dgm:cxn modelId="{6B4E8867-1292-4EBD-BD73-1FD693E000EB}" srcId="{C2E7AFC4-22DE-4CF0-A20B-53F8A9D1B185}" destId="{B4BDD422-99FA-4676-B235-F482DC6A8396}" srcOrd="1" destOrd="0" parTransId="{575E8775-BA50-47C1-ABE7-A21E43A67C3A}" sibTransId="{C5344E0C-61ED-4225-B6AA-DA3A50791E68}"/>
    <dgm:cxn modelId="{282C3C6E-B8E4-4626-A758-CB82BEE1AEF9}" type="presOf" srcId="{54441CAE-146F-4B1D-A83B-104515470F0B}" destId="{0433C9F8-8C6A-4850-BFB1-E5C7655E59F0}" srcOrd="1" destOrd="0" presId="urn:microsoft.com/office/officeart/2005/8/layout/cycle2"/>
    <dgm:cxn modelId="{BCCAD36B-5193-42F7-8198-02D677C6AAD4}" type="presOf" srcId="{6E53C24A-258D-46AE-A505-6DA99D43F504}" destId="{59AB1697-55BC-4D2C-8A52-F6EACBC6F7A3}" srcOrd="0" destOrd="0" presId="urn:microsoft.com/office/officeart/2005/8/layout/cycle2"/>
    <dgm:cxn modelId="{D3EAECDA-23FF-488D-BB98-322D365D7096}" type="presOf" srcId="{9BF2B379-A9B5-49BC-8F52-4F916C996940}" destId="{67992927-2B27-448A-85B1-7BA85DF49001}" srcOrd="0" destOrd="0" presId="urn:microsoft.com/office/officeart/2005/8/layout/cycle2"/>
    <dgm:cxn modelId="{0712E1A1-DCB2-4A9E-B681-AC478012838D}" type="presOf" srcId="{6E53C24A-258D-46AE-A505-6DA99D43F504}" destId="{1A09E983-5B2E-44BE-8E80-D5944A646BB1}" srcOrd="1" destOrd="0" presId="urn:microsoft.com/office/officeart/2005/8/layout/cycle2"/>
    <dgm:cxn modelId="{12ABCBC8-9454-4A0B-950A-C185443C9ECF}" type="presOf" srcId="{C5344E0C-61ED-4225-B6AA-DA3A50791E68}" destId="{D72B29BB-7F89-44FC-BAF4-18FE21933B24}" srcOrd="0" destOrd="0" presId="urn:microsoft.com/office/officeart/2005/8/layout/cycle2"/>
    <dgm:cxn modelId="{3020409F-5A99-4D2A-BD61-89D9ED181D9E}" type="presOf" srcId="{C5344E0C-61ED-4225-B6AA-DA3A50791E68}" destId="{B8D51FCA-C719-49E8-918B-9A694E278EAF}" srcOrd="1" destOrd="0" presId="urn:microsoft.com/office/officeart/2005/8/layout/cycle2"/>
    <dgm:cxn modelId="{4B819A7D-67ED-47F8-85C9-BC02016159B0}" type="presOf" srcId="{B4BDD422-99FA-4676-B235-F482DC6A8396}" destId="{4C52E701-9AB9-4207-AE92-4288E13A9438}" srcOrd="0" destOrd="0" presId="urn:microsoft.com/office/officeart/2005/8/layout/cycle2"/>
    <dgm:cxn modelId="{376F220C-AA08-4525-BD1A-2DA98D7C82F1}" srcId="{C2E7AFC4-22DE-4CF0-A20B-53F8A9D1B185}" destId="{806B6061-4CF2-4093-8EE5-CF3F03486910}" srcOrd="4" destOrd="0" parTransId="{59347A56-CF33-4039-A33A-1EE8AAC16175}" sibTransId="{9E53959B-FEF5-4C51-A768-D91A1AE39035}"/>
    <dgm:cxn modelId="{5A2B16C4-0D74-4018-818E-E426606BB40E}" type="presOf" srcId="{FE1976F8-A829-48DA-AFE9-D45C6DE5A78A}" destId="{1641A883-9B6E-47B9-BE5C-8ECE23DD9639}" srcOrd="1" destOrd="0" presId="urn:microsoft.com/office/officeart/2005/8/layout/cycle2"/>
    <dgm:cxn modelId="{9F3445F7-2C2A-4F94-9E1A-AB850550B37A}" type="presOf" srcId="{8D0933A2-60C7-44BF-A4E3-A5A29DC1678D}" destId="{8E0C0F01-CA77-4155-83A5-B85E2036FB68}" srcOrd="0" destOrd="0" presId="urn:microsoft.com/office/officeart/2005/8/layout/cycle2"/>
    <dgm:cxn modelId="{97422F7F-0C77-4C7B-A896-8CF26980BBE1}" type="presOf" srcId="{167DC913-E8A4-4B55-A342-F627061CEDC7}" destId="{94E23E32-CB82-4796-9750-ABBB2444A55A}" srcOrd="0" destOrd="0" presId="urn:microsoft.com/office/officeart/2005/8/layout/cycle2"/>
    <dgm:cxn modelId="{03853A1F-4C4D-4679-BD3B-F8A7D14E94AB}" type="presOf" srcId="{FE1976F8-A829-48DA-AFE9-D45C6DE5A78A}" destId="{1AEDB355-095A-40A6-AC41-8973FA83AFFE}" srcOrd="0" destOrd="0" presId="urn:microsoft.com/office/officeart/2005/8/layout/cycle2"/>
    <dgm:cxn modelId="{FAAEAA04-A097-4A72-B2F6-528149E9010C}" srcId="{C2E7AFC4-22DE-4CF0-A20B-53F8A9D1B185}" destId="{4E985AA2-697C-418B-AFC0-DF9DE89B0816}" srcOrd="5" destOrd="0" parTransId="{288D91A8-8F1F-4FB7-AFA8-8F5E92763006}" sibTransId="{9BF2B379-A9B5-49BC-8F52-4F916C996940}"/>
    <dgm:cxn modelId="{B68BCBE4-D65C-4F2C-86C5-5158343B54AB}" type="presOf" srcId="{9E53959B-FEF5-4C51-A768-D91A1AE39035}" destId="{494CB812-F883-44F7-8D46-46EDD8855DFD}" srcOrd="1" destOrd="0" presId="urn:microsoft.com/office/officeart/2005/8/layout/cycle2"/>
    <dgm:cxn modelId="{C31A8C3A-D6EC-4124-809E-3F170BCC7111}" type="presOf" srcId="{9BF2B379-A9B5-49BC-8F52-4F916C996940}" destId="{C878043B-C77B-42E5-BC97-DC726C092DB6}" srcOrd="1" destOrd="0" presId="urn:microsoft.com/office/officeart/2005/8/layout/cycle2"/>
    <dgm:cxn modelId="{3D05E357-0AF6-40D8-A62A-9618DAD8D39B}" type="presParOf" srcId="{6959D15A-D736-45EB-88D4-BDDB868702EF}" destId="{94E23E32-CB82-4796-9750-ABBB2444A55A}" srcOrd="0" destOrd="0" presId="urn:microsoft.com/office/officeart/2005/8/layout/cycle2"/>
    <dgm:cxn modelId="{F43D9F55-0E61-44E1-9A22-4FB4E92343F0}" type="presParOf" srcId="{6959D15A-D736-45EB-88D4-BDDB868702EF}" destId="{59AB1697-55BC-4D2C-8A52-F6EACBC6F7A3}" srcOrd="1" destOrd="0" presId="urn:microsoft.com/office/officeart/2005/8/layout/cycle2"/>
    <dgm:cxn modelId="{4DFA0045-018C-47AC-9D4D-7EC1ADE5E655}" type="presParOf" srcId="{59AB1697-55BC-4D2C-8A52-F6EACBC6F7A3}" destId="{1A09E983-5B2E-44BE-8E80-D5944A646BB1}" srcOrd="0" destOrd="0" presId="urn:microsoft.com/office/officeart/2005/8/layout/cycle2"/>
    <dgm:cxn modelId="{904FB242-B3C6-47AA-94FA-96DAC838B7D0}" type="presParOf" srcId="{6959D15A-D736-45EB-88D4-BDDB868702EF}" destId="{4C52E701-9AB9-4207-AE92-4288E13A9438}" srcOrd="2" destOrd="0" presId="urn:microsoft.com/office/officeart/2005/8/layout/cycle2"/>
    <dgm:cxn modelId="{F55E16F7-8C12-40F9-A9EC-36462FCEBCB4}" type="presParOf" srcId="{6959D15A-D736-45EB-88D4-BDDB868702EF}" destId="{D72B29BB-7F89-44FC-BAF4-18FE21933B24}" srcOrd="3" destOrd="0" presId="urn:microsoft.com/office/officeart/2005/8/layout/cycle2"/>
    <dgm:cxn modelId="{8AEAD832-AB67-4FA3-AF99-3EB4A35C23A6}" type="presParOf" srcId="{D72B29BB-7F89-44FC-BAF4-18FE21933B24}" destId="{B8D51FCA-C719-49E8-918B-9A694E278EAF}" srcOrd="0" destOrd="0" presId="urn:microsoft.com/office/officeart/2005/8/layout/cycle2"/>
    <dgm:cxn modelId="{9C605D1B-FCBB-4730-B0EC-0DC99021C996}" type="presParOf" srcId="{6959D15A-D736-45EB-88D4-BDDB868702EF}" destId="{8E0C0F01-CA77-4155-83A5-B85E2036FB68}" srcOrd="4" destOrd="0" presId="urn:microsoft.com/office/officeart/2005/8/layout/cycle2"/>
    <dgm:cxn modelId="{90BB5766-A7EC-4597-A19E-9F626C1C31BC}" type="presParOf" srcId="{6959D15A-D736-45EB-88D4-BDDB868702EF}" destId="{1AEDB355-095A-40A6-AC41-8973FA83AFFE}" srcOrd="5" destOrd="0" presId="urn:microsoft.com/office/officeart/2005/8/layout/cycle2"/>
    <dgm:cxn modelId="{55841ACB-D560-4D19-BA66-87AB93F21289}" type="presParOf" srcId="{1AEDB355-095A-40A6-AC41-8973FA83AFFE}" destId="{1641A883-9B6E-47B9-BE5C-8ECE23DD9639}" srcOrd="0" destOrd="0" presId="urn:microsoft.com/office/officeart/2005/8/layout/cycle2"/>
    <dgm:cxn modelId="{26308DF2-92D5-4835-A98B-0EB955719EC3}" type="presParOf" srcId="{6959D15A-D736-45EB-88D4-BDDB868702EF}" destId="{2E609DF2-A737-4D5F-AF84-A032B9DC32C5}" srcOrd="6" destOrd="0" presId="urn:microsoft.com/office/officeart/2005/8/layout/cycle2"/>
    <dgm:cxn modelId="{3C009292-E7C3-4942-A35C-64B42AECBDFB}" type="presParOf" srcId="{6959D15A-D736-45EB-88D4-BDDB868702EF}" destId="{DFCC9A86-05CD-41FF-AC74-17115DB6982F}" srcOrd="7" destOrd="0" presId="urn:microsoft.com/office/officeart/2005/8/layout/cycle2"/>
    <dgm:cxn modelId="{630B2586-CD7B-424F-831B-DF2EF160C9FC}" type="presParOf" srcId="{DFCC9A86-05CD-41FF-AC74-17115DB6982F}" destId="{0433C9F8-8C6A-4850-BFB1-E5C7655E59F0}" srcOrd="0" destOrd="0" presId="urn:microsoft.com/office/officeart/2005/8/layout/cycle2"/>
    <dgm:cxn modelId="{4A9C48C4-F80C-4FD9-8441-3CF87ADD498D}" type="presParOf" srcId="{6959D15A-D736-45EB-88D4-BDDB868702EF}" destId="{348B422B-1361-48FC-B66D-77A5676AE261}" srcOrd="8" destOrd="0" presId="urn:microsoft.com/office/officeart/2005/8/layout/cycle2"/>
    <dgm:cxn modelId="{AD641A8D-4517-4FE6-8786-7C4CC5E1AAD0}" type="presParOf" srcId="{6959D15A-D736-45EB-88D4-BDDB868702EF}" destId="{A20E4500-3231-49EF-9B50-87158A0D20EB}" srcOrd="9" destOrd="0" presId="urn:microsoft.com/office/officeart/2005/8/layout/cycle2"/>
    <dgm:cxn modelId="{B4654284-BF62-4FF2-AFEC-1A0EE87CAFCA}" type="presParOf" srcId="{A20E4500-3231-49EF-9B50-87158A0D20EB}" destId="{494CB812-F883-44F7-8D46-46EDD8855DFD}" srcOrd="0" destOrd="0" presId="urn:microsoft.com/office/officeart/2005/8/layout/cycle2"/>
    <dgm:cxn modelId="{40764AA2-00CA-4A7A-861F-47870F3567D6}" type="presParOf" srcId="{6959D15A-D736-45EB-88D4-BDDB868702EF}" destId="{E5A745AF-6D59-4DF9-9BFD-1A23836B67FD}" srcOrd="10" destOrd="0" presId="urn:microsoft.com/office/officeart/2005/8/layout/cycle2"/>
    <dgm:cxn modelId="{1CE6ADE4-1E17-488E-ADB7-0F68E630B1F7}" type="presParOf" srcId="{6959D15A-D736-45EB-88D4-BDDB868702EF}" destId="{67992927-2B27-448A-85B1-7BA85DF49001}" srcOrd="11" destOrd="0" presId="urn:microsoft.com/office/officeart/2005/8/layout/cycle2"/>
    <dgm:cxn modelId="{376B5DEF-7341-4B3B-8DEF-6D65C41FF75F}" type="presParOf" srcId="{67992927-2B27-448A-85B1-7BA85DF49001}" destId="{C878043B-C77B-42E5-BC97-DC726C092D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23E32-CB82-4796-9750-ABBB2444A55A}">
      <dsp:nvSpPr>
        <dsp:cNvPr id="0" name=""/>
        <dsp:cNvSpPr/>
      </dsp:nvSpPr>
      <dsp:spPr>
        <a:xfrm>
          <a:off x="3012835" y="299810"/>
          <a:ext cx="2032629" cy="15969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Узнают о</a:t>
          </a:r>
          <a:endParaRPr lang="en-US" sz="2000" b="1" kern="1200" dirty="0" smtClean="0"/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компаниях,</a:t>
          </a:r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товарах, услугах</a:t>
          </a:r>
          <a:endParaRPr lang="ru-RU" sz="2000" kern="1200" dirty="0"/>
        </a:p>
      </dsp:txBody>
      <dsp:txXfrm>
        <a:off x="3090791" y="377766"/>
        <a:ext cx="1876717" cy="1441029"/>
      </dsp:txXfrm>
    </dsp:sp>
    <dsp:sp modelId="{59AB1697-55BC-4D2C-8A52-F6EACBC6F7A3}">
      <dsp:nvSpPr>
        <dsp:cNvPr id="0" name=""/>
        <dsp:cNvSpPr/>
      </dsp:nvSpPr>
      <dsp:spPr>
        <a:xfrm rot="33657">
          <a:off x="5099038" y="880441"/>
          <a:ext cx="542326" cy="461940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99041" y="972151"/>
        <a:ext cx="403744" cy="277164"/>
      </dsp:txXfrm>
    </dsp:sp>
    <dsp:sp modelId="{4C52E701-9AB9-4207-AE92-4288E13A9438}">
      <dsp:nvSpPr>
        <dsp:cNvPr id="0" name=""/>
        <dsp:cNvSpPr/>
      </dsp:nvSpPr>
      <dsp:spPr>
        <a:xfrm>
          <a:off x="5715032" y="365346"/>
          <a:ext cx="1939216" cy="1517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Получают консультации</a:t>
          </a:r>
          <a:endParaRPr lang="ru-RU" sz="2000" b="1" kern="1200" dirty="0"/>
        </a:p>
      </dsp:txBody>
      <dsp:txXfrm>
        <a:off x="5789128" y="439442"/>
        <a:ext cx="1791024" cy="1369675"/>
      </dsp:txXfrm>
    </dsp:sp>
    <dsp:sp modelId="{D72B29BB-7F89-44FC-BAF4-18FE21933B24}">
      <dsp:nvSpPr>
        <dsp:cNvPr id="0" name=""/>
        <dsp:cNvSpPr/>
      </dsp:nvSpPr>
      <dsp:spPr>
        <a:xfrm rot="5338348">
          <a:off x="6431417" y="1857782"/>
          <a:ext cx="543614" cy="605246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511497" y="1897302"/>
        <a:ext cx="380530" cy="363148"/>
      </dsp:txXfrm>
    </dsp:sp>
    <dsp:sp modelId="{8E0C0F01-CA77-4155-83A5-B85E2036FB68}">
      <dsp:nvSpPr>
        <dsp:cNvPr id="0" name=""/>
        <dsp:cNvSpPr/>
      </dsp:nvSpPr>
      <dsp:spPr>
        <a:xfrm>
          <a:off x="5722197" y="2454737"/>
          <a:ext cx="2001566" cy="16143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Узнают информацию</a:t>
          </a:r>
          <a:endParaRPr lang="ru-RU" sz="2000" b="1" kern="1200" dirty="0"/>
        </a:p>
      </dsp:txBody>
      <dsp:txXfrm>
        <a:off x="5801003" y="2533543"/>
        <a:ext cx="1843954" cy="1456740"/>
      </dsp:txXfrm>
    </dsp:sp>
    <dsp:sp modelId="{1AEDB355-095A-40A6-AC41-8973FA83AFFE}">
      <dsp:nvSpPr>
        <dsp:cNvPr id="0" name=""/>
        <dsp:cNvSpPr/>
      </dsp:nvSpPr>
      <dsp:spPr>
        <a:xfrm rot="10760499">
          <a:off x="5214592" y="3027383"/>
          <a:ext cx="511941" cy="497842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363940" y="3126093"/>
        <a:ext cx="362588" cy="298706"/>
      </dsp:txXfrm>
    </dsp:sp>
    <dsp:sp modelId="{2E609DF2-A737-4D5F-AF84-A032B9DC32C5}">
      <dsp:nvSpPr>
        <dsp:cNvPr id="0" name=""/>
        <dsp:cNvSpPr/>
      </dsp:nvSpPr>
      <dsp:spPr>
        <a:xfrm>
          <a:off x="3071836" y="2471774"/>
          <a:ext cx="2131537" cy="16396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Используют сервисы сайта</a:t>
          </a:r>
          <a:endParaRPr lang="ru-RU" sz="2400" b="1" kern="1200" dirty="0"/>
        </a:p>
      </dsp:txBody>
      <dsp:txXfrm>
        <a:off x="3151879" y="2551817"/>
        <a:ext cx="1971451" cy="1479609"/>
      </dsp:txXfrm>
    </dsp:sp>
    <dsp:sp modelId="{DFCC9A86-05CD-41FF-AC74-17115DB6982F}">
      <dsp:nvSpPr>
        <dsp:cNvPr id="0" name=""/>
        <dsp:cNvSpPr/>
      </dsp:nvSpPr>
      <dsp:spPr>
        <a:xfrm rot="10790425">
          <a:off x="2551669" y="3065582"/>
          <a:ext cx="431751" cy="459710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681194" y="3157344"/>
        <a:ext cx="302226" cy="275826"/>
      </dsp:txXfrm>
    </dsp:sp>
    <dsp:sp modelId="{348B422B-1361-48FC-B66D-77A5676AE261}">
      <dsp:nvSpPr>
        <dsp:cNvPr id="0" name=""/>
        <dsp:cNvSpPr/>
      </dsp:nvSpPr>
      <dsp:spPr>
        <a:xfrm>
          <a:off x="380326" y="2497443"/>
          <a:ext cx="2064104" cy="160353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Выбирают клиники</a:t>
          </a:r>
          <a:endParaRPr lang="ru-RU" sz="2400" b="1" kern="1200" dirty="0"/>
        </a:p>
      </dsp:txBody>
      <dsp:txXfrm>
        <a:off x="458604" y="2575721"/>
        <a:ext cx="1907548" cy="1446980"/>
      </dsp:txXfrm>
    </dsp:sp>
    <dsp:sp modelId="{A20E4500-3231-49EF-9B50-87158A0D20EB}">
      <dsp:nvSpPr>
        <dsp:cNvPr id="0" name=""/>
        <dsp:cNvSpPr/>
      </dsp:nvSpPr>
      <dsp:spPr>
        <a:xfrm rot="16296232">
          <a:off x="1195731" y="1921208"/>
          <a:ext cx="494873" cy="556756"/>
        </a:xfrm>
        <a:prstGeom prst="mathPlu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267884" y="2106761"/>
        <a:ext cx="346411" cy="334054"/>
      </dsp:txXfrm>
    </dsp:sp>
    <dsp:sp modelId="{E5A745AF-6D59-4DF9-9BFD-1A23836B67FD}">
      <dsp:nvSpPr>
        <dsp:cNvPr id="0" name=""/>
        <dsp:cNvSpPr/>
      </dsp:nvSpPr>
      <dsp:spPr>
        <a:xfrm>
          <a:off x="473428" y="283739"/>
          <a:ext cx="2001978" cy="1599564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Общаются</a:t>
          </a:r>
          <a:endParaRPr lang="ru-RU" sz="2400" b="1" kern="1200" dirty="0"/>
        </a:p>
      </dsp:txBody>
      <dsp:txXfrm>
        <a:off x="551512" y="361823"/>
        <a:ext cx="1845810" cy="1443396"/>
      </dsp:txXfrm>
    </dsp:sp>
    <dsp:sp modelId="{67992927-2B27-448A-85B1-7BA85DF49001}">
      <dsp:nvSpPr>
        <dsp:cNvPr id="0" name=""/>
        <dsp:cNvSpPr/>
      </dsp:nvSpPr>
      <dsp:spPr>
        <a:xfrm rot="19861">
          <a:off x="2500784" y="880042"/>
          <a:ext cx="470551" cy="421536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500785" y="963984"/>
        <a:ext cx="344090" cy="252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5E7E-D339-42BF-AE68-33F664C32A9E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3C36-4B84-4AE3-A720-29D61ADB8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4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3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714488"/>
            <a:ext cx="61150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«Здоровье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Инфо» сегодня:</a:t>
            </a:r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2357454" cy="4245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2571744"/>
            <a:ext cx="6359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1 473 781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ежемесячная аудитория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портала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990 741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уникальных посетителей</a:t>
            </a:r>
          </a:p>
          <a:p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8 458 257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просмотров страниц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минут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средняя длительность пребывания на сайте</a:t>
            </a:r>
          </a:p>
          <a:p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54,7 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пользователей просматривают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страниц 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 одно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посещение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www.zdorovieinfo.ru</a:t>
            </a:r>
            <a: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+7 (495) </a:t>
            </a:r>
            <a:r>
              <a:rPr lang="ru-RU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980-44-24</a:t>
            </a:r>
            <a:endParaRPr lang="en-US" sz="1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reklama@zdorovieinfo.ru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32" y="6500834"/>
            <a:ext cx="9144000" cy="357187"/>
          </a:xfrm>
          <a:prstGeom prst="rect">
            <a:avLst/>
          </a:prstGeom>
          <a:solidFill>
            <a:srgbClr val="00003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Zdorovie Info \ Confidential © \ 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www.ZdorovieInfo.ru ©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ownloads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48680"/>
            <a:ext cx="33559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685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Аудитория портала</a:t>
            </a:r>
            <a:endParaRPr lang="ru-RU" sz="3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857620" y="2000240"/>
          <a:ext cx="557216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14282" y="1857364"/>
          <a:ext cx="392909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4143380"/>
          <a:ext cx="914400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www.ZdorovieInfo.ru ©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www.zdorovieinfo.ru</a:t>
            </a:r>
            <a: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+7 (495) 980-44-24</a:t>
            </a:r>
            <a:endParaRPr lang="ru-RU" sz="1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reklama@zdorovieinfo.ru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2" descr="C:\Users\user\Downloads\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4664"/>
            <a:ext cx="33559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15370" cy="757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География портала</a:t>
            </a:r>
            <a:endParaRPr lang="ru-RU" sz="3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003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www.ZdorovieInfo.ru ©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9600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www.zdorovieinfo.ru</a:t>
            </a:r>
            <a: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+7 (495) 980-44-24</a:t>
            </a:r>
            <a:endParaRPr lang="ru-RU" sz="1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reklama@zdorovieinfo.ru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2" descr="C:\Users\user\Download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4664"/>
            <a:ext cx="33559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vkovskaya\AppData\Local\Microsoft\Windows\Temporary Internet Files\Content.Outlook\KCEBYSIA\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0314"/>
            <a:ext cx="7776864" cy="42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57324"/>
            <a:ext cx="8229600" cy="757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«Здоровье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Инфо» в социальных сетях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132950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Наши группы в социальных сетях: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2 437 участников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658 </a:t>
            </a:r>
            <a:r>
              <a:rPr lang="ru-RU" sz="2400" dirty="0" smtClean="0">
                <a:solidFill>
                  <a:schemeClr val="tx2"/>
                </a:solidFill>
              </a:rPr>
              <a:t>участников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670</a:t>
            </a:r>
            <a:r>
              <a:rPr lang="ru-RU" sz="2400" dirty="0" smtClean="0">
                <a:solidFill>
                  <a:schemeClr val="tx2"/>
                </a:solidFill>
              </a:rPr>
              <a:t> участников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25 658 </a:t>
            </a:r>
            <a:r>
              <a:rPr lang="ru-RU" sz="2400" dirty="0" smtClean="0">
                <a:solidFill>
                  <a:schemeClr val="tx2"/>
                </a:solidFill>
              </a:rPr>
              <a:t>участников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e377ab8286f9321cffbd4f8cf231c5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496"/>
            <a:ext cx="1116000" cy="744814"/>
          </a:xfrm>
          <a:prstGeom prst="rect">
            <a:avLst/>
          </a:prstGeom>
        </p:spPr>
      </p:pic>
      <p:pic>
        <p:nvPicPr>
          <p:cNvPr id="10" name="Рисунок 9" descr="logo_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714752"/>
            <a:ext cx="750098" cy="500065"/>
          </a:xfrm>
          <a:prstGeom prst="rect">
            <a:avLst/>
          </a:prstGeom>
        </p:spPr>
      </p:pic>
      <p:pic>
        <p:nvPicPr>
          <p:cNvPr id="11" name="Рисунок 10" descr="facebook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786190"/>
            <a:ext cx="325909" cy="321470"/>
          </a:xfrm>
          <a:prstGeom prst="rect">
            <a:avLst/>
          </a:prstGeom>
        </p:spPr>
      </p:pic>
      <p:pic>
        <p:nvPicPr>
          <p:cNvPr id="13" name="Рисунок 12" descr="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786322"/>
            <a:ext cx="1214446" cy="733805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8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7" y="4286256"/>
            <a:ext cx="1195647" cy="428628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www.ZdorovieInfo.ru ©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09600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www.zdorovieinfo.ru</a:t>
            </a:r>
            <a: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+7 (495) 980-44-24</a:t>
            </a:r>
            <a:endParaRPr lang="ru-RU" sz="1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reklama@zdorovieinfo.ru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Picture 2" descr="C:\Users\user\Downloads\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4664"/>
            <a:ext cx="33559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258204" cy="8286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Чем занимаются посетители портала ?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2000240"/>
          <a:ext cx="77867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www.ZdorovieInfo.ru ©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www.zdorovieinfo.ru</a:t>
            </a:r>
            <a: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+7 (495) 980-44-24</a:t>
            </a:r>
            <a:endParaRPr lang="ru-RU" sz="1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reklama@zdorovieinfo.ru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C:\Users\user\Downloads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4664"/>
            <a:ext cx="33559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92975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попадают посетители на портал «Здоровье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Инфо» </a:t>
            </a:r>
            <a:endParaRPr lang="ru-RU" sz="2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4602466"/>
              </p:ext>
            </p:extLst>
          </p:nvPr>
        </p:nvGraphicFramePr>
        <p:xfrm>
          <a:off x="642909" y="1947438"/>
          <a:ext cx="7176564" cy="455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5322" y="3720651"/>
            <a:ext cx="1332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Поисковые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78092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Прямой трафик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6562" y="3461519"/>
            <a:ext cx="18397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Сайты-источники </a:t>
            </a:r>
          </a:p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переходов</a:t>
            </a:r>
            <a:endParaRPr lang="ru-RU" sz="17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14" idx="2"/>
          </p:cNvCxnSpPr>
          <p:nvPr/>
        </p:nvCxnSpPr>
        <p:spPr>
          <a:xfrm flipH="1" flipV="1">
            <a:off x="4406904" y="2304628"/>
            <a:ext cx="94830" cy="3121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5" idx="1"/>
          </p:cNvCxnSpPr>
          <p:nvPr/>
        </p:nvCxnSpPr>
        <p:spPr>
          <a:xfrm flipV="1">
            <a:off x="5472640" y="2399427"/>
            <a:ext cx="571504" cy="5131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6" idx="1"/>
          </p:cNvCxnSpPr>
          <p:nvPr/>
        </p:nvCxnSpPr>
        <p:spPr>
          <a:xfrm flipV="1">
            <a:off x="6316429" y="2968273"/>
            <a:ext cx="919867" cy="153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0365" y="1966074"/>
            <a:ext cx="2813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Напрямую вводят адрес сайта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4144" y="1983928"/>
            <a:ext cx="2916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После просмотра телепередач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«Жить здорово» и «Здоровье»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на Первом канале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2798996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PR</a:t>
            </a:r>
            <a:r>
              <a:rPr lang="ru-RU" sz="1600" dirty="0" smtClean="0">
                <a:solidFill>
                  <a:schemeClr val="tx2"/>
                </a:solidFill>
              </a:rPr>
              <a:t>-мероприятия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6512" y="4233454"/>
            <a:ext cx="947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chemeClr val="tx2"/>
                </a:solidFill>
              </a:rPr>
              <a:t>Рамблер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240" y="3590512"/>
            <a:ext cx="80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chemeClr val="tx2"/>
                </a:solidFill>
              </a:rPr>
              <a:t>Яндекс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0744" y="287613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Google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5984" y="2447504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Mail.ru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794" y="5947966"/>
            <a:ext cx="742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Search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5461100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Bing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081" y="4892104"/>
            <a:ext cx="693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Yahoo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5795" y="5798455"/>
            <a:ext cx="249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1tv.ru</a:t>
            </a:r>
            <a:r>
              <a:rPr lang="ru-RU" sz="1600" dirty="0" smtClean="0">
                <a:solidFill>
                  <a:schemeClr val="tx2"/>
                </a:solidFill>
              </a:rPr>
              <a:t> сайт Первого канала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4543" y="3590512"/>
            <a:ext cx="1827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Продвижение в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социальных сетях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и на тематических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форумах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stCxn id="28" idx="2"/>
          </p:cNvCxnSpPr>
          <p:nvPr/>
        </p:nvCxnSpPr>
        <p:spPr>
          <a:xfrm rot="16200000" flipH="1">
            <a:off x="1398779" y="3025539"/>
            <a:ext cx="518704" cy="8969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6" idx="3"/>
          </p:cNvCxnSpPr>
          <p:nvPr/>
        </p:nvCxnSpPr>
        <p:spPr>
          <a:xfrm>
            <a:off x="910607" y="4402731"/>
            <a:ext cx="599958" cy="824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7" idx="3"/>
          </p:cNvCxnSpPr>
          <p:nvPr/>
        </p:nvCxnSpPr>
        <p:spPr>
          <a:xfrm>
            <a:off x="1050165" y="3759789"/>
            <a:ext cx="699273" cy="1164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0" idx="0"/>
          </p:cNvCxnSpPr>
          <p:nvPr/>
        </p:nvCxnSpPr>
        <p:spPr>
          <a:xfrm rot="5400000" flipH="1" flipV="1">
            <a:off x="2221627" y="5526421"/>
            <a:ext cx="500065" cy="34302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2" idx="3"/>
          </p:cNvCxnSpPr>
          <p:nvPr/>
        </p:nvCxnSpPr>
        <p:spPr>
          <a:xfrm flipV="1">
            <a:off x="935925" y="4804958"/>
            <a:ext cx="662596" cy="2564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1336203" y="5063040"/>
            <a:ext cx="357189" cy="5554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29" idx="2"/>
          </p:cNvCxnSpPr>
          <p:nvPr/>
        </p:nvCxnSpPr>
        <p:spPr>
          <a:xfrm rot="16200000" flipH="1">
            <a:off x="2471912" y="2990622"/>
            <a:ext cx="733017" cy="3238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33" idx="0"/>
          </p:cNvCxnSpPr>
          <p:nvPr/>
        </p:nvCxnSpPr>
        <p:spPr>
          <a:xfrm flipV="1">
            <a:off x="5275625" y="4655449"/>
            <a:ext cx="975168" cy="114300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34" idx="1"/>
          </p:cNvCxnSpPr>
          <p:nvPr/>
        </p:nvCxnSpPr>
        <p:spPr>
          <a:xfrm flipH="1" flipV="1">
            <a:off x="7097353" y="4090582"/>
            <a:ext cx="357190" cy="3853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865075" y="5382957"/>
            <a:ext cx="2217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Контекстные ссылки на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тематических сайтах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6893735" y="4798323"/>
            <a:ext cx="928694" cy="50006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www.ZdorovieInfo.ru ©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09600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www.zdorovieinfo.ru</a:t>
            </a:r>
            <a: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+7 (495) 980-44-24</a:t>
            </a:r>
            <a:endParaRPr lang="ru-RU" sz="1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reklama@zdorovieinfo.ru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3" name="Picture 2" descr="C:\Users\user\Downloads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4664"/>
            <a:ext cx="33559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715404" cy="5196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Ваша компания будет контактировать с пользователями?</a:t>
            </a:r>
            <a:endParaRPr lang="ru-RU" sz="2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143116"/>
            <a:ext cx="1928826" cy="928694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Традиционная реклама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500438"/>
            <a:ext cx="1928826" cy="928694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Спецпроект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143512"/>
            <a:ext cx="1928826" cy="928694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Дополнительные возможности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2143116"/>
            <a:ext cx="857256" cy="3929090"/>
          </a:xfrm>
          <a:prstGeom prst="rect">
            <a:avLst/>
          </a:prstGeom>
          <a:solidFill>
            <a:srgbClr val="FF9900">
              <a:alpha val="69000"/>
            </a:srgb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 smtClean="0"/>
              <a:t>АУДИТОРИЯ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214554"/>
            <a:ext cx="857256" cy="392909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 smtClean="0"/>
              <a:t>КОМПАНИЯ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14810" y="4913046"/>
            <a:ext cx="3000396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 </a:t>
            </a:r>
            <a:r>
              <a:rPr lang="ru-RU" sz="1600" dirty="0" err="1" smtClean="0"/>
              <a:t>Промо-статьи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Контекстные ссылки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Конкурсы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Слайд-шоу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Тесты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Видеосюжеты</a:t>
            </a:r>
            <a:endParaRPr lang="ru-RU" sz="1600" dirty="0"/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5400000">
            <a:off x="107125" y="3821909"/>
            <a:ext cx="3500462" cy="428628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14810" y="1785926"/>
            <a:ext cx="3000396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 Традиционные </a:t>
            </a:r>
          </a:p>
          <a:p>
            <a:r>
              <a:rPr lang="ru-RU" sz="1600" dirty="0" smtClean="0"/>
              <a:t>баннеры / </a:t>
            </a:r>
            <a:r>
              <a:rPr lang="ru-RU" sz="1600" dirty="0" err="1" smtClean="0"/>
              <a:t>брендирование</a:t>
            </a:r>
            <a:r>
              <a:rPr lang="ru-RU" sz="1600" dirty="0" smtClean="0"/>
              <a:t> фона  главной страницы портала и внутренних страниц  </a:t>
            </a:r>
            <a:endParaRPr lang="ru-RU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14810" y="2863144"/>
            <a:ext cx="2877470" cy="20621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 Статьи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</a:t>
            </a:r>
            <a:r>
              <a:rPr lang="ru-RU" sz="1600" dirty="0" err="1" smtClean="0"/>
              <a:t>Брендирование</a:t>
            </a:r>
            <a:r>
              <a:rPr lang="ru-RU" sz="1600" dirty="0" smtClean="0"/>
              <a:t> страниц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Слайд-шоу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Опросы, тесты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Консультации и общение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</a:t>
            </a:r>
            <a:r>
              <a:rPr lang="ru-RU" sz="1600" dirty="0" smtClean="0"/>
              <a:t>Видеосюжеты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</a:t>
            </a:r>
            <a:r>
              <a:rPr lang="ru-RU" sz="1600" dirty="0" smtClean="0"/>
              <a:t>Создание баннерной рекламы</a:t>
            </a:r>
            <a:endParaRPr lang="ru-RU" sz="16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www.ZdorovieInfo.ru ©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09600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www.zdorovieinfo.ru</a:t>
            </a:r>
            <a: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+7 (495) 980-44-24</a:t>
            </a:r>
            <a:endParaRPr lang="ru-RU" sz="1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reklama@zdorovieinfo.ru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2" descr="C:\Users\user\Download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4664"/>
            <a:ext cx="33559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нами сотрудничают</a:t>
            </a:r>
            <a:endParaRPr lang="ru-RU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4" name="Picture 10" descr="C:\Users\1\Desktop\логотипы\8714311433994982834e0f9c650d99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92" y="2181847"/>
            <a:ext cx="2520281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esktop\логотипы\lor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" y="2832816"/>
            <a:ext cx="2367136" cy="4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1\Desktop\логотипы\yandsearc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53" y="2564904"/>
            <a:ext cx="2327884" cy="10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esktop\логотипы\yandsearc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98" y="3861335"/>
            <a:ext cx="1920267" cy="19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1\Desktop\логотипы\Картинка 3 из 46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" y="4887162"/>
            <a:ext cx="2107749" cy="158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1\Desktop\логотипы\Картинка 1 из 250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38" y="3755785"/>
            <a:ext cx="2520799" cy="10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1\Desktop\логотипы\yandsearch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9" y="3783859"/>
            <a:ext cx="2401790" cy="8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1\Desktop\логотипы\Картинка 1 из 138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74" y="4887162"/>
            <a:ext cx="1938087" cy="13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3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www.ZdorovieInfo.ru ©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9600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US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www.zdorovieinfo.ru</a:t>
            </a:r>
            <a: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+7 (495) </a:t>
            </a:r>
            <a:r>
              <a:rPr lang="ru-RU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980-44-24</a:t>
            </a:r>
            <a:endParaRPr lang="en-US" sz="1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US" sz="1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reklama@zdorovieinfo.ru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Picture 2" descr="C:\Users\user\Downloads\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4664"/>
            <a:ext cx="33559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79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672</TotalTime>
  <Words>282</Words>
  <Application>Microsoft Office PowerPoint</Application>
  <PresentationFormat>Экран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Специальный портал для здоровых и больных</dc:title>
  <dc:creator>alena</dc:creator>
  <cp:lastModifiedBy>Виктория Сергеевна Левковская</cp:lastModifiedBy>
  <cp:revision>95</cp:revision>
  <dcterms:created xsi:type="dcterms:W3CDTF">2011-04-20T09:00:38Z</dcterms:created>
  <dcterms:modified xsi:type="dcterms:W3CDTF">2011-12-02T14:29:26Z</dcterms:modified>
</cp:coreProperties>
</file>